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71" r:id="rId6"/>
    <p:sldId id="268" r:id="rId7"/>
    <p:sldId id="269" r:id="rId8"/>
    <p:sldId id="273" r:id="rId9"/>
    <p:sldId id="274" r:id="rId10"/>
    <p:sldId id="275" r:id="rId11"/>
    <p:sldId id="276" r:id="rId12"/>
    <p:sldId id="277" r:id="rId13"/>
    <p:sldId id="281" r:id="rId14"/>
    <p:sldId id="280" r:id="rId15"/>
    <p:sldId id="282" r:id="rId16"/>
    <p:sldId id="283" r:id="rId17"/>
    <p:sldId id="284" r:id="rId18"/>
    <p:sldId id="285"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19/03/2021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Arial Black" pitchFamily="34" charset="0"/>
              </a:rPr>
              <a:t>Humanités, Littérature et Philosophie</a:t>
            </a:r>
          </a:p>
        </p:txBody>
      </p:sp>
      <p:sp>
        <p:nvSpPr>
          <p:cNvPr id="3" name="Sous-titre 2"/>
          <p:cNvSpPr>
            <a:spLocks noGrp="1"/>
          </p:cNvSpPr>
          <p:nvPr>
            <p:ph type="subTitle" idx="1"/>
          </p:nvPr>
        </p:nvSpPr>
        <p:spPr/>
        <p:txBody>
          <a:bodyPr/>
          <a:lstStyle/>
          <a:p>
            <a:r>
              <a:rPr lang="fr-FR" dirty="0">
                <a:solidFill>
                  <a:schemeClr val="tx1"/>
                </a:solidFill>
                <a:latin typeface="Arial" pitchFamily="34" charset="0"/>
                <a:cs typeface="Arial" pitchFamily="34" charset="0"/>
              </a:rPr>
              <a:t>Classe de Première</a:t>
            </a:r>
          </a:p>
          <a:p>
            <a:r>
              <a:rPr lang="fr-FR" dirty="0">
                <a:solidFill>
                  <a:schemeClr val="tx1"/>
                </a:solidFill>
                <a:latin typeface="Arial" pitchFamily="34" charset="0"/>
                <a:cs typeface="Arial" pitchFamily="34" charset="0"/>
              </a:rPr>
              <a:t>Spécialité</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Ã©sultat de recherche d'images pour &quot;la perspective renaissance&quot;"/>
          <p:cNvPicPr>
            <a:picLocks noChangeAspect="1" noChangeArrowheads="1"/>
          </p:cNvPicPr>
          <p:nvPr/>
        </p:nvPicPr>
        <p:blipFill>
          <a:blip r:embed="rId2"/>
          <a:srcRect/>
          <a:stretch>
            <a:fillRect/>
          </a:stretch>
        </p:blipFill>
        <p:spPr bwMode="auto">
          <a:xfrm>
            <a:off x="857224" y="1421248"/>
            <a:ext cx="7572428" cy="4816064"/>
          </a:xfrm>
          <a:prstGeom prst="rect">
            <a:avLst/>
          </a:prstGeom>
          <a:noFill/>
        </p:spPr>
      </p:pic>
      <p:sp>
        <p:nvSpPr>
          <p:cNvPr id="2" name="ZoneTexte 1"/>
          <p:cNvSpPr txBox="1"/>
          <p:nvPr/>
        </p:nvSpPr>
        <p:spPr>
          <a:xfrm>
            <a:off x="1835696" y="332656"/>
            <a:ext cx="5616624" cy="369332"/>
          </a:xfrm>
          <a:prstGeom prst="rect">
            <a:avLst/>
          </a:prstGeom>
          <a:noFill/>
        </p:spPr>
        <p:txBody>
          <a:bodyPr wrap="square" rtlCol="0">
            <a:spAutoFit/>
          </a:bodyPr>
          <a:lstStyle/>
          <a:p>
            <a:pPr algn="ctr"/>
            <a:r>
              <a:rPr lang="fr-FR" dirty="0">
                <a:latin typeface="Arial Black" panose="020B0A04020102020204" pitchFamily="34" charset="0"/>
              </a:rPr>
              <a:t>Les représentations du monde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RÃ©sultat de recherche d'images pour &quot;levi-strauss au brÃ©si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3796" name="Picture 4" descr="RÃ©sultat de recherche d'images pour &quot;levi-strauss au brÃ©sil&quot;"/>
          <p:cNvPicPr>
            <a:picLocks noChangeAspect="1" noChangeArrowheads="1"/>
          </p:cNvPicPr>
          <p:nvPr/>
        </p:nvPicPr>
        <p:blipFill>
          <a:blip r:embed="rId2"/>
          <a:srcRect/>
          <a:stretch>
            <a:fillRect/>
          </a:stretch>
        </p:blipFill>
        <p:spPr bwMode="auto">
          <a:xfrm>
            <a:off x="561156" y="1383753"/>
            <a:ext cx="8115300" cy="4781551"/>
          </a:xfrm>
          <a:prstGeom prst="rect">
            <a:avLst/>
          </a:prstGeom>
          <a:noFill/>
        </p:spPr>
      </p:pic>
      <p:sp>
        <p:nvSpPr>
          <p:cNvPr id="2" name="ZoneTexte 1"/>
          <p:cNvSpPr txBox="1"/>
          <p:nvPr/>
        </p:nvSpPr>
        <p:spPr>
          <a:xfrm>
            <a:off x="1259632" y="620688"/>
            <a:ext cx="6624736" cy="369332"/>
          </a:xfrm>
          <a:prstGeom prst="rect">
            <a:avLst/>
          </a:prstGeom>
          <a:noFill/>
        </p:spPr>
        <p:txBody>
          <a:bodyPr wrap="square" rtlCol="0">
            <a:spAutoFit/>
          </a:bodyPr>
          <a:lstStyle/>
          <a:p>
            <a:pPr algn="ctr"/>
            <a:r>
              <a:rPr lang="fr-FR" dirty="0">
                <a:latin typeface="Arial Black" panose="020B0A04020102020204" pitchFamily="34" charset="0"/>
              </a:rPr>
              <a:t>Découverte du monde et rencontres des cultures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Ã©sultat de recherche d'images pour &quot;levi-strauss au brÃ©sil&quot;"/>
          <p:cNvPicPr>
            <a:picLocks noChangeAspect="1" noChangeArrowheads="1"/>
          </p:cNvPicPr>
          <p:nvPr/>
        </p:nvPicPr>
        <p:blipFill>
          <a:blip r:embed="rId2"/>
          <a:srcRect/>
          <a:stretch>
            <a:fillRect/>
          </a:stretch>
        </p:blipFill>
        <p:spPr bwMode="auto">
          <a:xfrm>
            <a:off x="1500166" y="500042"/>
            <a:ext cx="6043317" cy="578647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ent les éléments de l'art façonnent la créativité – Pulsar Paris">
            <a:extLst>
              <a:ext uri="{FF2B5EF4-FFF2-40B4-BE49-F238E27FC236}">
                <a16:creationId xmlns:a16="http://schemas.microsoft.com/office/drawing/2014/main" xmlns="" id="{529C91C5-E7B2-44D3-A964-3ECF449EA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47750"/>
            <a:ext cx="7143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xmlns="" id="{8332701E-3BD4-4A67-AC7F-E2CE8A3435B7}"/>
              </a:ext>
            </a:extLst>
          </p:cNvPr>
          <p:cNvSpPr txBox="1"/>
          <p:nvPr/>
        </p:nvSpPr>
        <p:spPr>
          <a:xfrm>
            <a:off x="2123728" y="332656"/>
            <a:ext cx="4572000" cy="400110"/>
          </a:xfrm>
          <a:prstGeom prst="rect">
            <a:avLst/>
          </a:prstGeom>
          <a:noFill/>
        </p:spPr>
        <p:txBody>
          <a:bodyPr wrap="square">
            <a:spAutoFit/>
          </a:bodyPr>
          <a:lstStyle/>
          <a:p>
            <a:pPr algn="ctr"/>
            <a:r>
              <a:rPr lang="fr-FR" sz="2000" dirty="0">
                <a:latin typeface="Arial Black" panose="020B0A04020102020204" pitchFamily="34" charset="0"/>
              </a:rPr>
              <a:t>Décrire, imaginer, figurer </a:t>
            </a:r>
          </a:p>
        </p:txBody>
      </p:sp>
    </p:spTree>
    <p:extLst>
      <p:ext uri="{BB962C8B-B14F-4D97-AF65-F5344CB8AC3E}">
        <p14:creationId xmlns:p14="http://schemas.microsoft.com/office/powerpoint/2010/main" val="98311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RÃ©sultat de recherche d'images pour &quot;kanz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RÃ©sultat de recherche d'images pour &quot;kanz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4" name="Picture 6" descr="https://scontent-cdt1-1.xx.fbcdn.net/v/t1.0-9/424451_10151375811265711_1179480766_n.jpg?_nc_cat=106&amp;_nc_ht=scontent-cdt1-1.xx&amp;oh=cbf59d191554a632c4deed2862edaff7&amp;oe=5D37F1D0"/>
          <p:cNvPicPr>
            <a:picLocks noChangeAspect="1" noChangeArrowheads="1"/>
          </p:cNvPicPr>
          <p:nvPr/>
        </p:nvPicPr>
        <p:blipFill>
          <a:blip r:embed="rId2"/>
          <a:srcRect/>
          <a:stretch>
            <a:fillRect/>
          </a:stretch>
        </p:blipFill>
        <p:spPr bwMode="auto">
          <a:xfrm>
            <a:off x="1471634" y="641176"/>
            <a:ext cx="6172200" cy="6172200"/>
          </a:xfrm>
          <a:prstGeom prst="rect">
            <a:avLst/>
          </a:prstGeom>
          <a:noFill/>
        </p:spPr>
      </p:pic>
      <p:sp>
        <p:nvSpPr>
          <p:cNvPr id="2" name="ZoneTexte 1"/>
          <p:cNvSpPr txBox="1"/>
          <p:nvPr/>
        </p:nvSpPr>
        <p:spPr>
          <a:xfrm>
            <a:off x="2195736" y="160338"/>
            <a:ext cx="4392488" cy="369332"/>
          </a:xfrm>
          <a:prstGeom prst="rect">
            <a:avLst/>
          </a:prstGeom>
          <a:noFill/>
        </p:spPr>
        <p:txBody>
          <a:bodyPr wrap="square" rtlCol="0">
            <a:spAutoFit/>
          </a:bodyPr>
          <a:lstStyle/>
          <a:p>
            <a:pPr algn="ctr"/>
            <a:r>
              <a:rPr lang="fr-FR" dirty="0">
                <a:latin typeface="Arial Black" panose="020B0A04020102020204" pitchFamily="34" charset="0"/>
              </a:rPr>
              <a:t>L’homme et l’animal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C34AC754-33AF-401F-B803-556B04D1EAD2}"/>
              </a:ext>
            </a:extLst>
          </p:cNvPr>
          <p:cNvSpPr txBox="1"/>
          <p:nvPr/>
        </p:nvSpPr>
        <p:spPr>
          <a:xfrm>
            <a:off x="827584" y="836712"/>
            <a:ext cx="7344816" cy="5632311"/>
          </a:xfrm>
          <a:prstGeom prst="rect">
            <a:avLst/>
          </a:prstGeom>
          <a:noFill/>
        </p:spPr>
        <p:txBody>
          <a:bodyPr wrap="square">
            <a:spAutoFit/>
          </a:bodyPr>
          <a:lstStyle/>
          <a:p>
            <a:r>
              <a:rPr lang="fr-FR" dirty="0">
                <a:latin typeface="Arial Black" panose="020B0A04020102020204" pitchFamily="34" charset="0"/>
              </a:rPr>
              <a:t>LES COMPETENCES</a:t>
            </a:r>
          </a:p>
          <a:p>
            <a:pPr algn="ctr"/>
            <a:endParaRPr lang="fr-FR" dirty="0"/>
          </a:p>
          <a:p>
            <a:pPr algn="ctr"/>
            <a:r>
              <a:rPr lang="fr-FR" dirty="0"/>
              <a:t>La spécialité HLP mène les étudiants à étudier des </a:t>
            </a:r>
            <a:r>
              <a:rPr lang="fr-FR" b="1" dirty="0"/>
              <a:t>textes littéraires</a:t>
            </a:r>
            <a:r>
              <a:rPr lang="fr-FR" dirty="0"/>
              <a:t> et </a:t>
            </a:r>
            <a:r>
              <a:rPr lang="fr-FR" b="1" dirty="0"/>
              <a:t>philosophiques</a:t>
            </a:r>
            <a:r>
              <a:rPr lang="fr-FR" dirty="0"/>
              <a:t> de périodes différentes. </a:t>
            </a:r>
          </a:p>
          <a:p>
            <a:endParaRPr lang="fr-FR" dirty="0"/>
          </a:p>
          <a:p>
            <a:r>
              <a:rPr lang="fr-FR" dirty="0"/>
              <a:t> </a:t>
            </a:r>
            <a:r>
              <a:rPr lang="fr-FR" b="1" u="sng" dirty="0"/>
              <a:t>Les compétences visées : </a:t>
            </a:r>
          </a:p>
          <a:p>
            <a:endParaRPr lang="fr-FR" dirty="0"/>
          </a:p>
          <a:p>
            <a:r>
              <a:rPr lang="fr-FR" dirty="0"/>
              <a:t> - Lire, interpréter et analyser un texte </a:t>
            </a:r>
          </a:p>
          <a:p>
            <a:pPr marL="285750" indent="-285750">
              <a:buFontTx/>
              <a:buChar char="-"/>
            </a:pPr>
            <a:r>
              <a:rPr lang="fr-FR" dirty="0"/>
              <a:t>Être curieux pour se former une culture littéraire</a:t>
            </a:r>
          </a:p>
          <a:p>
            <a:pPr marL="285750" indent="-285750">
              <a:buFontTx/>
              <a:buChar char="-"/>
            </a:pPr>
            <a:r>
              <a:rPr lang="fr-FR" dirty="0"/>
              <a:t>Développer son esprit critique</a:t>
            </a:r>
          </a:p>
          <a:p>
            <a:pPr marL="285750" indent="-285750">
              <a:buFontTx/>
              <a:buChar char="-"/>
            </a:pPr>
            <a:r>
              <a:rPr lang="fr-FR" dirty="0"/>
              <a:t>Développer sa réflexion personnelle</a:t>
            </a:r>
          </a:p>
          <a:p>
            <a:pPr marL="285750" indent="-285750">
              <a:buFontTx/>
              <a:buChar char="-"/>
            </a:pPr>
            <a:r>
              <a:rPr lang="fr-FR" dirty="0"/>
              <a:t>Savoir s’exprimer à l’oral, faire notamment des exposés. </a:t>
            </a:r>
          </a:p>
          <a:p>
            <a:endParaRPr lang="fr-FR" dirty="0"/>
          </a:p>
          <a:p>
            <a:pPr algn="ctr"/>
            <a:r>
              <a:rPr lang="fr-FR" dirty="0"/>
              <a:t>L’étude des </a:t>
            </a:r>
            <a:r>
              <a:rPr lang="fr-FR" b="1" dirty="0"/>
              <a:t>auteurs</a:t>
            </a:r>
            <a:r>
              <a:rPr lang="fr-FR" dirty="0"/>
              <a:t> qui font évoluer le monde est primordiale pour comprendre la société actuelle et pour acquérir une </a:t>
            </a:r>
            <a:r>
              <a:rPr lang="fr-FR" b="1" dirty="0"/>
              <a:t>culture humaniste </a:t>
            </a:r>
            <a:r>
              <a:rPr lang="fr-FR" dirty="0"/>
              <a:t>et</a:t>
            </a:r>
            <a:r>
              <a:rPr lang="fr-FR" b="1" dirty="0"/>
              <a:t> </a:t>
            </a:r>
            <a:r>
              <a:rPr lang="fr-FR" dirty="0"/>
              <a:t>comprendre la complexité du monde</a:t>
            </a:r>
          </a:p>
          <a:p>
            <a:pPr algn="ctr"/>
            <a:endParaRPr lang="fr-FR" b="1" dirty="0"/>
          </a:p>
          <a:p>
            <a:pPr algn="ctr"/>
            <a:endParaRPr lang="fr-FR" dirty="0"/>
          </a:p>
          <a:p>
            <a:pPr algn="ctr"/>
            <a:r>
              <a:rPr lang="fr-FR" dirty="0"/>
              <a:t>En somme, l’objectif de la spécialité est, qu’à l’examen, vous soyez capable </a:t>
            </a:r>
            <a:r>
              <a:rPr lang="fr-FR" b="1" dirty="0"/>
              <a:t>d’interpréter</a:t>
            </a:r>
            <a:r>
              <a:rPr lang="fr-FR" dirty="0"/>
              <a:t> un texte et </a:t>
            </a:r>
            <a:r>
              <a:rPr lang="fr-FR" b="1" dirty="0"/>
              <a:t>d’exprimer vos idées de façon argumentée</a:t>
            </a:r>
            <a:r>
              <a:rPr lang="fr-FR" dirty="0"/>
              <a:t>.</a:t>
            </a:r>
          </a:p>
        </p:txBody>
      </p:sp>
    </p:spTree>
    <p:extLst>
      <p:ext uri="{BB962C8B-B14F-4D97-AF65-F5344CB8AC3E}">
        <p14:creationId xmlns:p14="http://schemas.microsoft.com/office/powerpoint/2010/main" val="92405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762DED8-7A3C-4CDF-8159-9044E7831672}"/>
              </a:ext>
            </a:extLst>
          </p:cNvPr>
          <p:cNvSpPr txBox="1"/>
          <p:nvPr/>
        </p:nvSpPr>
        <p:spPr>
          <a:xfrm>
            <a:off x="827584" y="980728"/>
            <a:ext cx="7128792" cy="5216813"/>
          </a:xfrm>
          <a:prstGeom prst="rect">
            <a:avLst/>
          </a:prstGeom>
          <a:noFill/>
        </p:spPr>
        <p:txBody>
          <a:bodyPr wrap="square">
            <a:spAutoFit/>
          </a:bodyPr>
          <a:lstStyle/>
          <a:p>
            <a:r>
              <a:rPr lang="fr-FR" b="1" dirty="0">
                <a:latin typeface="Arial Black" panose="020B0A04020102020204" pitchFamily="34" charset="0"/>
              </a:rPr>
              <a:t>ORIENTATION </a:t>
            </a:r>
          </a:p>
          <a:p>
            <a:endParaRPr lang="fr-FR" dirty="0"/>
          </a:p>
          <a:p>
            <a:r>
              <a:rPr lang="fr-FR" dirty="0"/>
              <a:t>Les cursus </a:t>
            </a:r>
            <a:r>
              <a:rPr lang="fr-FR" b="1" dirty="0"/>
              <a:t>principaux</a:t>
            </a:r>
            <a:r>
              <a:rPr lang="fr-FR" dirty="0"/>
              <a:t> que vous pourrez suivre après une spécialité HLP sont : </a:t>
            </a:r>
          </a:p>
          <a:p>
            <a:endParaRPr lang="fr-FR" dirty="0"/>
          </a:p>
          <a:p>
            <a:pPr>
              <a:lnSpc>
                <a:spcPct val="150000"/>
              </a:lnSpc>
              <a:buFont typeface="Arial" panose="020B0604020202020204" pitchFamily="34" charset="0"/>
              <a:buChar char="•"/>
            </a:pPr>
            <a:r>
              <a:rPr lang="fr-FR" dirty="0"/>
              <a:t>Arts</a:t>
            </a:r>
          </a:p>
          <a:p>
            <a:pPr>
              <a:lnSpc>
                <a:spcPct val="150000"/>
              </a:lnSpc>
              <a:buFont typeface="Arial" panose="020B0604020202020204" pitchFamily="34" charset="0"/>
              <a:buChar char="•"/>
            </a:pPr>
            <a:r>
              <a:rPr lang="fr-FR" dirty="0"/>
              <a:t>Communication</a:t>
            </a:r>
          </a:p>
          <a:p>
            <a:pPr>
              <a:lnSpc>
                <a:spcPct val="150000"/>
              </a:lnSpc>
              <a:buFont typeface="Arial" panose="020B0604020202020204" pitchFamily="34" charset="0"/>
              <a:buChar char="•"/>
            </a:pPr>
            <a:r>
              <a:rPr lang="fr-FR" dirty="0"/>
              <a:t>Droit</a:t>
            </a:r>
          </a:p>
          <a:p>
            <a:pPr>
              <a:lnSpc>
                <a:spcPct val="150000"/>
              </a:lnSpc>
              <a:buFont typeface="Arial" panose="020B0604020202020204" pitchFamily="34" charset="0"/>
              <a:buChar char="•"/>
            </a:pPr>
            <a:r>
              <a:rPr lang="fr-FR" dirty="0"/>
              <a:t>Enseignement</a:t>
            </a:r>
          </a:p>
          <a:p>
            <a:pPr>
              <a:lnSpc>
                <a:spcPct val="150000"/>
              </a:lnSpc>
              <a:buFont typeface="Arial" panose="020B0604020202020204" pitchFamily="34" charset="0"/>
              <a:buChar char="•"/>
            </a:pPr>
            <a:r>
              <a:rPr lang="fr-FR" dirty="0"/>
              <a:t>Lettres et Philosophie</a:t>
            </a:r>
          </a:p>
          <a:p>
            <a:endParaRPr lang="fr-FR" dirty="0"/>
          </a:p>
          <a:p>
            <a:pPr algn="ctr"/>
            <a:r>
              <a:rPr lang="fr-FR" dirty="0"/>
              <a:t>Mais tout dépend de vos combinaisons de Spécialités ! </a:t>
            </a:r>
          </a:p>
          <a:p>
            <a:pPr>
              <a:buFont typeface="Arial" panose="020B0604020202020204" pitchFamily="34" charset="0"/>
              <a:buChar char="•"/>
            </a:pPr>
            <a:endParaRPr lang="fr-FR" dirty="0"/>
          </a:p>
          <a:p>
            <a:r>
              <a:rPr lang="fr-FR" dirty="0"/>
              <a:t>Cette spécialité permet de se préparer aux études axées sur "les sciences, les art et les lettres, le droit, l’économie, la gestion, les sciences politiques, la médecine et les professions de santé". </a:t>
            </a:r>
          </a:p>
        </p:txBody>
      </p:sp>
    </p:spTree>
    <p:extLst>
      <p:ext uri="{BB962C8B-B14F-4D97-AF65-F5344CB8AC3E}">
        <p14:creationId xmlns:p14="http://schemas.microsoft.com/office/powerpoint/2010/main" val="34640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9F4A128-94CC-46EE-9C0F-DAF9DF854801}"/>
              </a:ext>
            </a:extLst>
          </p:cNvPr>
          <p:cNvSpPr txBox="1"/>
          <p:nvPr/>
        </p:nvSpPr>
        <p:spPr>
          <a:xfrm>
            <a:off x="827584" y="1052736"/>
            <a:ext cx="7560840" cy="4945969"/>
          </a:xfrm>
          <a:prstGeom prst="rect">
            <a:avLst/>
          </a:prstGeom>
          <a:noFill/>
        </p:spPr>
        <p:txBody>
          <a:bodyPr wrap="square">
            <a:spAutoFit/>
          </a:bodyPr>
          <a:lstStyle/>
          <a:p>
            <a:pPr algn="ctr"/>
            <a:r>
              <a:rPr lang="fr-FR" dirty="0">
                <a:latin typeface="Arial Black" pitchFamily="34" charset="0"/>
              </a:rPr>
              <a:t>Humanités, Littérature et Philosophie</a:t>
            </a:r>
          </a:p>
          <a:p>
            <a:pPr algn="ctr"/>
            <a:endParaRPr lang="fr-FR" dirty="0">
              <a:latin typeface="Arial Black" pitchFamily="34" charset="0"/>
            </a:endParaRPr>
          </a:p>
          <a:p>
            <a:pPr algn="ctr"/>
            <a:r>
              <a:rPr lang="fr-FR" dirty="0">
                <a:latin typeface="Arial Black" pitchFamily="34" charset="0"/>
              </a:rPr>
              <a:t>CLASSE DE TERMINALE </a:t>
            </a:r>
          </a:p>
          <a:p>
            <a:pPr algn="ctr"/>
            <a:endParaRPr lang="fr-FR" dirty="0">
              <a:latin typeface="Arial Black" pitchFamily="34" charset="0"/>
            </a:endParaRPr>
          </a:p>
          <a:p>
            <a:pPr marL="342900" lvl="0" indent="-342900" algn="ctr">
              <a:lnSpc>
                <a:spcPct val="107000"/>
              </a:lnSpc>
              <a:spcAft>
                <a:spcPts val="800"/>
              </a:spcAft>
              <a:buSzPts val="1000"/>
              <a:buFont typeface="Symbol" panose="05050102010706020507" pitchFamily="18" charset="2"/>
              <a:buChar char=""/>
              <a:tabLst>
                <a:tab pos="457200" algn="l"/>
              </a:tabLst>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Semestre 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Objet d'étude - La recherche de soi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 Les expressions de la sensibilité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 Les métamorphoses du moi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SzPts val="1000"/>
              <a:buFont typeface="Symbol" panose="05050102010706020507" pitchFamily="18" charset="2"/>
              <a:buChar char=""/>
              <a:tabLst>
                <a:tab pos="457200" algn="l"/>
              </a:tabLst>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Semestre 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Objet d'étude - L'humanité en question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 Histoire et violence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 Les limites de l'humain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dirty="0">
              <a:latin typeface="Arial Black" pitchFamily="34" charset="0"/>
            </a:endParaRPr>
          </a:p>
          <a:p>
            <a:pPr algn="ctr"/>
            <a:endParaRPr lang="fr-FR" dirty="0"/>
          </a:p>
        </p:txBody>
      </p:sp>
    </p:spTree>
    <p:extLst>
      <p:ext uri="{BB962C8B-B14F-4D97-AF65-F5344CB8AC3E}">
        <p14:creationId xmlns:p14="http://schemas.microsoft.com/office/powerpoint/2010/main" val="211620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33CD31D2-9851-4865-80B6-80C9FFE3C4D0}"/>
              </a:ext>
            </a:extLst>
          </p:cNvPr>
          <p:cNvSpPr txBox="1"/>
          <p:nvPr/>
        </p:nvSpPr>
        <p:spPr>
          <a:xfrm>
            <a:off x="647564" y="332656"/>
            <a:ext cx="7848872" cy="6271525"/>
          </a:xfrm>
          <a:prstGeom prst="rect">
            <a:avLst/>
          </a:prstGeom>
          <a:noFill/>
        </p:spPr>
        <p:txBody>
          <a:bodyPr wrap="square">
            <a:spAutoFit/>
          </a:bodyPr>
          <a:lstStyle/>
          <a:p>
            <a:pPr algn="ctr">
              <a:lnSpc>
                <a:spcPct val="107000"/>
              </a:lnSpc>
              <a:spcAft>
                <a:spcPts val="720"/>
              </a:spcAft>
            </a:pPr>
            <a:r>
              <a:rPr lang="fr-FR" sz="1800" dirty="0">
                <a:solidFill>
                  <a:srgbClr val="363636"/>
                </a:solidFill>
                <a:effectLst/>
                <a:latin typeface="Arial Black" panose="020B0A04020102020204" pitchFamily="34" charset="0"/>
                <a:ea typeface="Times New Roman" panose="02020603050405020304" pitchFamily="18" charset="0"/>
                <a:cs typeface="Arial" panose="020B0604020202020204" pitchFamily="34" charset="0"/>
              </a:rPr>
              <a:t>LES EPREUVES : </a:t>
            </a:r>
          </a:p>
          <a:p>
            <a:pPr>
              <a:lnSpc>
                <a:spcPct val="107000"/>
              </a:lnSpc>
              <a:spcAft>
                <a:spcPts val="720"/>
              </a:spcAft>
            </a:pPr>
            <a:r>
              <a:rPr lang="fr-FR" u="sng" dirty="0">
                <a:solidFill>
                  <a:srgbClr val="363636"/>
                </a:solidFill>
                <a:latin typeface="Calibri" panose="020F0502020204030204" pitchFamily="34" charset="0"/>
                <a:ea typeface="Times New Roman" panose="02020603050405020304" pitchFamily="18" charset="0"/>
                <a:cs typeface="Arial" panose="020B0604020202020204" pitchFamily="34" charset="0"/>
              </a:rPr>
              <a:t>Une épreuve écrite en première si vous abandonnez la spécialité : </a:t>
            </a:r>
          </a:p>
          <a:p>
            <a:pPr algn="ctr">
              <a:lnSpc>
                <a:spcPct val="107000"/>
              </a:lnSpc>
              <a:spcAft>
                <a:spcPts val="720"/>
              </a:spcAft>
            </a:pPr>
            <a:r>
              <a:rPr lang="fr-FR" i="1" dirty="0">
                <a:solidFill>
                  <a:srgbClr val="363636"/>
                </a:solidFill>
                <a:latin typeface="Calibri" panose="020F0502020204030204" pitchFamily="34" charset="0"/>
                <a:ea typeface="Times New Roman" panose="02020603050405020304" pitchFamily="18" charset="0"/>
                <a:cs typeface="Arial" panose="020B0604020202020204" pitchFamily="34" charset="0"/>
              </a:rPr>
              <a:t>(sinon on retient vos notes en contrôle continu en Première)</a:t>
            </a:r>
          </a:p>
          <a:p>
            <a:pPr>
              <a:lnSpc>
                <a:spcPct val="107000"/>
              </a:lnSpc>
              <a:spcAft>
                <a:spcPts val="720"/>
              </a:spcAft>
            </a:pP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
            </a:r>
            <a:b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b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Durée : 2 heures, noté / 20 </a:t>
            </a:r>
          </a:p>
          <a:p>
            <a:pPr>
              <a:lnSpc>
                <a:spcPct val="107000"/>
              </a:lnSpc>
              <a:spcAft>
                <a:spcPts val="720"/>
              </a:spcAft>
            </a:pPr>
            <a:r>
              <a:rPr lang="fr-FR" sz="1800" i="1"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(/10 pour la question littéraire, /10 pour la question philosophique). </a:t>
            </a: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480"/>
              </a:spcBef>
              <a:spcAft>
                <a:spcPts val="480"/>
              </a:spcAft>
              <a:buSzPts val="1000"/>
              <a:tabLst>
                <a:tab pos="457200" algn="l"/>
              </a:tabLst>
            </a:pP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L’épreuve est composée de </a:t>
            </a:r>
            <a:r>
              <a:rPr lang="fr-FR" sz="1800" b="1"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deux questions </a:t>
            </a: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portant sur un texte relatif à l’un des thèmes du programme de première. </a:t>
            </a:r>
          </a:p>
          <a:p>
            <a:pPr lvl="0">
              <a:lnSpc>
                <a:spcPct val="107000"/>
              </a:lnSpc>
              <a:spcBef>
                <a:spcPts val="480"/>
              </a:spcBef>
              <a:spcAft>
                <a:spcPts val="480"/>
              </a:spcAft>
              <a:buSzPts val="1000"/>
              <a:tabLst>
                <a:tab pos="457200" algn="l"/>
              </a:tabLst>
            </a:pP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L’une des questions, intitulée </a:t>
            </a:r>
            <a:r>
              <a:rPr lang="fr-FR" sz="1800" b="1"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 question d’interprétation », </a:t>
            </a: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appelle un travail portant sur la compréhension et l’analyse du texte. </a:t>
            </a:r>
          </a:p>
          <a:p>
            <a:pPr lvl="0">
              <a:lnSpc>
                <a:spcPct val="107000"/>
              </a:lnSpc>
              <a:spcBef>
                <a:spcPts val="480"/>
              </a:spcBef>
              <a:spcAft>
                <a:spcPts val="480"/>
              </a:spcAft>
              <a:buSzPts val="1000"/>
              <a:tabLst>
                <a:tab pos="457200" algn="l"/>
              </a:tabLst>
            </a:pP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L’autre, appelée « </a:t>
            </a:r>
            <a:r>
              <a:rPr lang="fr-FR" sz="1800" b="1"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question de réflexion </a:t>
            </a: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 conduit le candidat à rédiger une réponse étayée à une question soulevée par le texte. </a:t>
            </a:r>
          </a:p>
          <a:p>
            <a:pPr lvl="0">
              <a:lnSpc>
                <a:spcPct val="107000"/>
              </a:lnSpc>
              <a:spcBef>
                <a:spcPts val="480"/>
              </a:spcBef>
              <a:spcAft>
                <a:spcPts val="480"/>
              </a:spcAft>
              <a:buSzPts val="1000"/>
              <a:tabLst>
                <a:tab pos="457200" algn="l"/>
              </a:tabLst>
            </a:pP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Chacun de ces deux exercices relève tantôt d’une approche </a:t>
            </a:r>
            <a:r>
              <a:rPr lang="fr-FR" sz="1800" b="1"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philosophique, </a:t>
            </a: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tantôt d’une approche</a:t>
            </a:r>
            <a:r>
              <a:rPr lang="fr-FR" sz="1800" b="1"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 littéraire</a:t>
            </a: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a:t>
            </a:r>
          </a:p>
          <a:p>
            <a:pPr lvl="0">
              <a:lnSpc>
                <a:spcPct val="107000"/>
              </a:lnSpc>
              <a:spcBef>
                <a:spcPts val="480"/>
              </a:spcBef>
              <a:spcAft>
                <a:spcPts val="480"/>
              </a:spcAft>
              <a:buSzPts val="1000"/>
              <a:tabLst>
                <a:tab pos="457200" algn="l"/>
              </a:tabLst>
            </a:pPr>
            <a:endParaRPr lang="fr-FR" dirty="0">
              <a:solidFill>
                <a:srgbClr val="363636"/>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Bef>
                <a:spcPts val="480"/>
              </a:spcBef>
              <a:spcAft>
                <a:spcPts val="480"/>
              </a:spcAft>
              <a:buSzPts val="1000"/>
              <a:tabLst>
                <a:tab pos="457200" algn="l"/>
              </a:tabLst>
            </a:pPr>
            <a:r>
              <a:rPr lang="fr-FR" sz="1800" u="sng"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En terminale </a:t>
            </a:r>
            <a:r>
              <a:rPr lang="fr-FR" sz="1800" dirty="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 une épreuve écrite  sur le même principe que la première et un passage à </a:t>
            </a:r>
            <a:r>
              <a:rPr lang="fr-FR" sz="1800" dirty="0" smtClean="0">
                <a:solidFill>
                  <a:srgbClr val="363636"/>
                </a:solidFill>
                <a:effectLst/>
                <a:latin typeface="Calibri" panose="020F0502020204030204" pitchFamily="34" charset="0"/>
                <a:ea typeface="Times New Roman" panose="02020603050405020304" pitchFamily="18" charset="0"/>
                <a:cs typeface="Arial" panose="020B0604020202020204" pitchFamily="34" charset="0"/>
              </a:rPr>
              <a:t>l’oral</a:t>
            </a:r>
            <a:r>
              <a:rPr lang="fr-FR" dirty="0">
                <a:solidFill>
                  <a:srgbClr val="363636"/>
                </a:solidFill>
                <a:latin typeface="Calibri" panose="020F0502020204030204" pitchFamily="34" charset="0"/>
                <a:ea typeface="Times New Roman" panose="02020603050405020304" pitchFamily="18" charset="0"/>
                <a:cs typeface="Arial" panose="020B0604020202020204" pitchFamily="34" charset="0"/>
              </a:rPr>
              <a:t> </a:t>
            </a:r>
            <a:r>
              <a:rPr lang="fr-FR" dirty="0" smtClean="0">
                <a:solidFill>
                  <a:srgbClr val="363636"/>
                </a:solidFill>
                <a:latin typeface="Calibri" panose="020F0502020204030204" pitchFamily="34" charset="0"/>
                <a:ea typeface="Times New Roman" panose="02020603050405020304" pitchFamily="18" charset="0"/>
                <a:cs typeface="Arial" panose="020B0604020202020204" pitchFamily="34" charset="0"/>
              </a:rPr>
              <a:t>dans le cadre </a:t>
            </a:r>
            <a:r>
              <a:rPr lang="fr-FR" smtClean="0">
                <a:solidFill>
                  <a:srgbClr val="363636"/>
                </a:solidFill>
                <a:latin typeface="Calibri" panose="020F0502020204030204" pitchFamily="34" charset="0"/>
                <a:ea typeface="Times New Roman" panose="02020603050405020304" pitchFamily="18" charset="0"/>
                <a:cs typeface="Arial" panose="020B0604020202020204" pitchFamily="34" charset="0"/>
              </a:rPr>
              <a:t>du grand oral.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2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latin typeface="Arial Black" pitchFamily="34" charset="0"/>
              </a:rPr>
              <a:t>Semestre 1. Les Pouvoirs de la parole</a:t>
            </a:r>
            <a:br>
              <a:rPr lang="fr-FR" dirty="0">
                <a:latin typeface="Arial Black" pitchFamily="34" charset="0"/>
              </a:rPr>
            </a:br>
            <a:r>
              <a:rPr lang="fr-FR" dirty="0">
                <a:latin typeface="Arial Black" pitchFamily="34" charset="0"/>
              </a:rPr>
              <a:t/>
            </a:r>
            <a:br>
              <a:rPr lang="fr-FR" dirty="0">
                <a:latin typeface="Arial Black" pitchFamily="34" charset="0"/>
              </a:rPr>
            </a:br>
            <a:r>
              <a:rPr lang="fr-FR" dirty="0">
                <a:latin typeface="Arial Black" pitchFamily="34" charset="0"/>
              </a:rPr>
              <a:t>Semestre 2. Les Représentations du monde</a:t>
            </a:r>
          </a:p>
        </p:txBody>
      </p:sp>
      <p:sp>
        <p:nvSpPr>
          <p:cNvPr id="3" name="Sous-titre 2"/>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Semestre 1 </a:t>
            </a:r>
            <a:br>
              <a:rPr lang="fr-FR" dirty="0"/>
            </a:br>
            <a:r>
              <a:rPr lang="fr-FR" u="sng" dirty="0"/>
              <a:t>Les pouvoirs de la parole </a:t>
            </a:r>
            <a:br>
              <a:rPr lang="fr-FR" u="sng" dirty="0"/>
            </a:br>
            <a:r>
              <a:rPr lang="fr-FR" dirty="0"/>
              <a:t/>
            </a:r>
            <a:br>
              <a:rPr lang="fr-FR" dirty="0"/>
            </a:br>
            <a:r>
              <a:rPr lang="fr-FR" dirty="0"/>
              <a:t>a. L’art de la parole</a:t>
            </a:r>
            <a:br>
              <a:rPr lang="fr-FR" dirty="0"/>
            </a:br>
            <a:r>
              <a:rPr lang="fr-FR" dirty="0"/>
              <a:t>b. L’autorité de la parole</a:t>
            </a:r>
            <a:br>
              <a:rPr lang="fr-FR" dirty="0"/>
            </a:br>
            <a:r>
              <a:rPr lang="fr-FR" dirty="0"/>
              <a:t>c. Les séductions de la parole</a:t>
            </a:r>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rretetonchar.fr/wp-content/uploads/2013/IMG/arton4687.jpg"/>
          <p:cNvPicPr>
            <a:picLocks noChangeAspect="1" noChangeArrowheads="1"/>
          </p:cNvPicPr>
          <p:nvPr/>
        </p:nvPicPr>
        <p:blipFill>
          <a:blip r:embed="rId2"/>
          <a:srcRect/>
          <a:stretch>
            <a:fillRect/>
          </a:stretch>
        </p:blipFill>
        <p:spPr bwMode="auto">
          <a:xfrm>
            <a:off x="1000100" y="1077975"/>
            <a:ext cx="7000924" cy="5565735"/>
          </a:xfrm>
          <a:prstGeom prst="rect">
            <a:avLst/>
          </a:prstGeom>
          <a:noFill/>
        </p:spPr>
      </p:pic>
      <p:sp>
        <p:nvSpPr>
          <p:cNvPr id="4" name="ZoneTexte 3"/>
          <p:cNvSpPr txBox="1"/>
          <p:nvPr/>
        </p:nvSpPr>
        <p:spPr>
          <a:xfrm>
            <a:off x="1142976" y="428604"/>
            <a:ext cx="6786610" cy="646331"/>
          </a:xfrm>
          <a:prstGeom prst="rect">
            <a:avLst/>
          </a:prstGeom>
          <a:noFill/>
        </p:spPr>
        <p:txBody>
          <a:bodyPr wrap="square" rtlCol="0">
            <a:spAutoFit/>
          </a:bodyPr>
          <a:lstStyle/>
          <a:p>
            <a:r>
              <a:rPr lang="fr-FR" dirty="0">
                <a:latin typeface="Arial Black" pitchFamily="34" charset="0"/>
              </a:rPr>
              <a:t>AXE 1 l’art de la parole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Ã©sultat de recherche d'images pour &quot;simone veil&quot;"/>
          <p:cNvPicPr>
            <a:picLocks noChangeAspect="1" noChangeArrowheads="1"/>
          </p:cNvPicPr>
          <p:nvPr/>
        </p:nvPicPr>
        <p:blipFill>
          <a:blip r:embed="rId2"/>
          <a:srcRect/>
          <a:stretch>
            <a:fillRect/>
          </a:stretch>
        </p:blipFill>
        <p:spPr bwMode="auto">
          <a:xfrm>
            <a:off x="1015094" y="928670"/>
            <a:ext cx="7128806" cy="46434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4" descr="RÃ©sultat de recherche d'images pour &quot;robert badinte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606" name="Picture 6" descr="RÃ©sultat de recherche d'images pour &quot;robert badinter&quot;"/>
          <p:cNvPicPr>
            <a:picLocks noChangeAspect="1" noChangeArrowheads="1"/>
          </p:cNvPicPr>
          <p:nvPr/>
        </p:nvPicPr>
        <p:blipFill>
          <a:blip r:embed="rId2"/>
          <a:srcRect/>
          <a:stretch>
            <a:fillRect/>
          </a:stretch>
        </p:blipFill>
        <p:spPr bwMode="auto">
          <a:xfrm>
            <a:off x="1142976" y="642918"/>
            <a:ext cx="6728904" cy="50006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Ã©sultat de recherche d'images pour &quot;martin luther kin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628" name="Picture 4" descr="RÃ©sultat de recherche d'images pour &quot;martin luther king&quot;"/>
          <p:cNvPicPr>
            <a:picLocks noChangeAspect="1" noChangeArrowheads="1"/>
          </p:cNvPicPr>
          <p:nvPr/>
        </p:nvPicPr>
        <p:blipFill>
          <a:blip r:embed="rId2"/>
          <a:srcRect/>
          <a:stretch>
            <a:fillRect/>
          </a:stretch>
        </p:blipFill>
        <p:spPr bwMode="auto">
          <a:xfrm>
            <a:off x="389706" y="1579587"/>
            <a:ext cx="8286750" cy="4657725"/>
          </a:xfrm>
          <a:prstGeom prst="rect">
            <a:avLst/>
          </a:prstGeom>
          <a:noFill/>
        </p:spPr>
      </p:pic>
      <p:sp>
        <p:nvSpPr>
          <p:cNvPr id="2" name="ZoneTexte 1"/>
          <p:cNvSpPr txBox="1"/>
          <p:nvPr/>
        </p:nvSpPr>
        <p:spPr>
          <a:xfrm>
            <a:off x="1979712" y="432134"/>
            <a:ext cx="5328592" cy="369332"/>
          </a:xfrm>
          <a:prstGeom prst="rect">
            <a:avLst/>
          </a:prstGeom>
          <a:noFill/>
        </p:spPr>
        <p:txBody>
          <a:bodyPr wrap="square" rtlCol="0">
            <a:spAutoFit/>
          </a:bodyPr>
          <a:lstStyle/>
          <a:p>
            <a:pPr algn="ctr"/>
            <a:r>
              <a:rPr lang="fr-FR" dirty="0">
                <a:latin typeface="Arial Black" panose="020B0A04020102020204" pitchFamily="34" charset="0"/>
              </a:rPr>
              <a:t>L’autorité de la parole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Ã©sultat de recherche d'images pour &quot;romÃ©o au balcon&quot;"/>
          <p:cNvPicPr>
            <a:picLocks noChangeAspect="1" noChangeArrowheads="1"/>
          </p:cNvPicPr>
          <p:nvPr/>
        </p:nvPicPr>
        <p:blipFill>
          <a:blip r:embed="rId2"/>
          <a:srcRect/>
          <a:stretch>
            <a:fillRect/>
          </a:stretch>
        </p:blipFill>
        <p:spPr bwMode="auto">
          <a:xfrm>
            <a:off x="2571736" y="918031"/>
            <a:ext cx="3786214" cy="5679321"/>
          </a:xfrm>
          <a:prstGeom prst="rect">
            <a:avLst/>
          </a:prstGeom>
          <a:noFill/>
        </p:spPr>
      </p:pic>
      <p:sp>
        <p:nvSpPr>
          <p:cNvPr id="2" name="ZoneTexte 1"/>
          <p:cNvSpPr txBox="1"/>
          <p:nvPr/>
        </p:nvSpPr>
        <p:spPr>
          <a:xfrm>
            <a:off x="2339752" y="188640"/>
            <a:ext cx="4104456" cy="369332"/>
          </a:xfrm>
          <a:prstGeom prst="rect">
            <a:avLst/>
          </a:prstGeom>
          <a:noFill/>
        </p:spPr>
        <p:txBody>
          <a:bodyPr wrap="square" rtlCol="0">
            <a:spAutoFit/>
          </a:bodyPr>
          <a:lstStyle/>
          <a:p>
            <a:pPr algn="ctr"/>
            <a:r>
              <a:rPr lang="fr-FR" dirty="0">
                <a:latin typeface="Arial Black" panose="020B0A04020102020204" pitchFamily="34" charset="0"/>
              </a:rPr>
              <a:t>Les séductions de la parole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t>Semestre 2</a:t>
            </a:r>
            <a:r>
              <a:rPr lang="fr-FR" dirty="0"/>
              <a:t/>
            </a:r>
            <a:br>
              <a:rPr lang="fr-FR" dirty="0"/>
            </a:br>
            <a:r>
              <a:rPr lang="fr-FR" u="sng" dirty="0"/>
              <a:t>Les représentations du monde</a:t>
            </a:r>
            <a:r>
              <a:rPr lang="fr-FR" dirty="0"/>
              <a:t/>
            </a:r>
            <a:br>
              <a:rPr lang="fr-FR" dirty="0"/>
            </a:br>
            <a:r>
              <a:rPr lang="fr-FR" dirty="0"/>
              <a:t/>
            </a:r>
            <a:br>
              <a:rPr lang="fr-FR" dirty="0"/>
            </a:br>
            <a:r>
              <a:rPr lang="fr-FR" dirty="0"/>
              <a:t>Découverte du monde et rencontres des cultures</a:t>
            </a:r>
            <a:br>
              <a:rPr lang="fr-FR" dirty="0"/>
            </a:br>
            <a:r>
              <a:rPr lang="fr-FR" dirty="0"/>
              <a:t>Décrire, figurer, imaginer</a:t>
            </a:r>
            <a:br>
              <a:rPr lang="fr-FR" dirty="0"/>
            </a:br>
            <a:r>
              <a:rPr lang="fr-FR" dirty="0"/>
              <a:t>L’homme et l’animal</a:t>
            </a:r>
          </a:p>
        </p:txBody>
      </p:sp>
      <p:sp>
        <p:nvSpPr>
          <p:cNvPr id="3" name="Sous-titre 2"/>
          <p:cNvSpPr>
            <a:spLocks noGrp="1"/>
          </p:cNvSpPr>
          <p:nvPr>
            <p:ph type="subTitle" idx="1"/>
          </p:nvPr>
        </p:nvSpPr>
        <p:spPr/>
        <p:txBody>
          <a:bodyPr/>
          <a:lstStyle/>
          <a:p>
            <a:endParaRPr lang="fr-FR"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201</Words>
  <Application>Microsoft Office PowerPoint</Application>
  <PresentationFormat>Affichage à l'écran (4:3)</PresentationFormat>
  <Paragraphs>65</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Humanités, Littérature et Philosophie</vt:lpstr>
      <vt:lpstr>Semestre 1. Les Pouvoirs de la parole  Semestre 2. Les Représentations du monde</vt:lpstr>
      <vt:lpstr>Semestre 1  Les pouvoirs de la parole   a. L’art de la parole b. L’autorité de la parole c. Les séductions de la parole</vt:lpstr>
      <vt:lpstr>Présentation PowerPoint</vt:lpstr>
      <vt:lpstr>Présentation PowerPoint</vt:lpstr>
      <vt:lpstr>Présentation PowerPoint</vt:lpstr>
      <vt:lpstr>Présentation PowerPoint</vt:lpstr>
      <vt:lpstr>Présentation PowerPoint</vt:lpstr>
      <vt:lpstr>Semestre 2 Les représentations du monde  Découverte du monde et rencontres des cultures Décrire, figurer, imaginer L’homme et l’animal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Humanité, Littérature et Philosophie</dc:title>
  <dc:creator>Utilisateur</dc:creator>
  <cp:lastModifiedBy>admin</cp:lastModifiedBy>
  <cp:revision>11</cp:revision>
  <dcterms:created xsi:type="dcterms:W3CDTF">2019-04-29T05:57:28Z</dcterms:created>
  <dcterms:modified xsi:type="dcterms:W3CDTF">2021-03-19T07:52:35Z</dcterms:modified>
</cp:coreProperties>
</file>